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3" r:id="rId2"/>
    <p:sldId id="300" r:id="rId3"/>
    <p:sldId id="266" r:id="rId4"/>
    <p:sldId id="288" r:id="rId5"/>
    <p:sldId id="289" r:id="rId6"/>
    <p:sldId id="301" r:id="rId7"/>
    <p:sldId id="265" r:id="rId8"/>
    <p:sldId id="291" r:id="rId9"/>
    <p:sldId id="270" r:id="rId10"/>
    <p:sldId id="290" r:id="rId11"/>
    <p:sldId id="292" r:id="rId12"/>
    <p:sldId id="264" r:id="rId13"/>
    <p:sldId id="302" r:id="rId14"/>
    <p:sldId id="268" r:id="rId15"/>
    <p:sldId id="294" r:id="rId16"/>
    <p:sldId id="295" r:id="rId17"/>
    <p:sldId id="296" r:id="rId18"/>
    <p:sldId id="297" r:id="rId19"/>
    <p:sldId id="298" r:id="rId20"/>
    <p:sldId id="293" r:id="rId21"/>
    <p:sldId id="303" r:id="rId22"/>
    <p:sldId id="304" r:id="rId23"/>
    <p:sldId id="299" r:id="rId24"/>
    <p:sldId id="287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E6E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77" autoAdjust="0"/>
    <p:restoredTop sz="94660"/>
  </p:normalViewPr>
  <p:slideViewPr>
    <p:cSldViewPr snapToGrid="0">
      <p:cViewPr varScale="1">
        <p:scale>
          <a:sx n="71" d="100"/>
          <a:sy n="71" d="100"/>
        </p:scale>
        <p:origin x="7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605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61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399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150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005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27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785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498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907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72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4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9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91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935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964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332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113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1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4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=""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81760" y="1262158"/>
            <a:ext cx="9428480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mừng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thầy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cô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6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sinh</a:t>
            </a:r>
            <a:endParaRPr lang="en-US" altLang="zh-CN" sz="6600" b="1" dirty="0">
              <a:solidFill>
                <a:srgbClr val="7CAE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: 圆角 10">
            <a:extLst>
              <a:ext uri="{FF2B5EF4-FFF2-40B4-BE49-F238E27FC236}">
                <a16:creationId xmlns="" xmlns:a16="http://schemas.microsoft.com/office/drawing/2014/main" id="{80760708-23EA-4382-9AD0-CEF2BEF30249}"/>
              </a:ext>
            </a:extLst>
          </p:cNvPr>
          <p:cNvSpPr/>
          <p:nvPr/>
        </p:nvSpPr>
        <p:spPr>
          <a:xfrm>
            <a:off x="3210304" y="3472630"/>
            <a:ext cx="5771392" cy="61478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B684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6495480-1DA9-3047-B604-A656DFE0AB5C}"/>
              </a:ext>
            </a:extLst>
          </p:cNvPr>
          <p:cNvSpPr txBox="1"/>
          <p:nvPr/>
        </p:nvSpPr>
        <p:spPr>
          <a:xfrm>
            <a:off x="3596640" y="3353199"/>
            <a:ext cx="49987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AA02791-5DEF-4C69-9D89-344D800B6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="" xmlns:a16="http://schemas.microsoft.com/office/drawing/2014/main" id="{DC19C4F8-A901-4D4D-AA85-D226D8BDBEA9}"/>
              </a:ext>
            </a:extLst>
          </p:cNvPr>
          <p:cNvSpPr/>
          <p:nvPr/>
        </p:nvSpPr>
        <p:spPr>
          <a:xfrm>
            <a:off x="3890207" y="1469763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0AA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="" xmlns:a16="http://schemas.microsoft.com/office/drawing/2014/main" id="{76062EAF-7E69-4163-83B2-E347E6C9FB0F}"/>
              </a:ext>
            </a:extLst>
          </p:cNvPr>
          <p:cNvSpPr txBox="1"/>
          <p:nvPr/>
        </p:nvSpPr>
        <p:spPr>
          <a:xfrm>
            <a:off x="1842467" y="2705725"/>
            <a:ext cx="85070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88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Tri thức Ngữ văn</a:t>
            </a:r>
            <a:endParaRPr lang="en-US" altLang="zh-CN" sz="8800" b="1" dirty="0">
              <a:solidFill>
                <a:srgbClr val="7CAE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="" xmlns:a16="http://schemas.microsoft.com/office/drawing/2014/main" id="{D2F45445-33EA-4089-8861-E376E9F36993}"/>
              </a:ext>
            </a:extLst>
          </p:cNvPr>
          <p:cNvSpPr txBox="1"/>
          <p:nvPr/>
        </p:nvSpPr>
        <p:spPr>
          <a:xfrm>
            <a:off x="4980810" y="1593735"/>
            <a:ext cx="2056974" cy="707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3999" b="1" spc="6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Tiết</a:t>
            </a:r>
            <a:r>
              <a:rPr lang="en-US" altLang="zh-CN" sz="3999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999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72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D073016-B734-483B-8953-5BADEE1451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0A7EAB6-59D3-4325-8DE6-E0CA4009CE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óng mát tâm hồn- Đôi cánh của ngựa trắng.mp4" descr="Bóng mát tâm hồn- Đôi cánh của ngựa trắng.mp4">
            <a:hlinkClick r:id="" action="ppaction://media"/>
            <a:extLst>
              <a:ext uri="{FF2B5EF4-FFF2-40B4-BE49-F238E27FC236}">
                <a16:creationId xmlns="" xmlns:a16="http://schemas.microsoft.com/office/drawing/2014/main" id="{5275547D-20CA-D84A-A971-BD10BB567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0" y="457200"/>
            <a:ext cx="105663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850D65C-40DF-4C47-BCE9-5C867D46B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4CEC1C-DB51-CE48-BADD-F956CF69022B}"/>
              </a:ext>
            </a:extLst>
          </p:cNvPr>
          <p:cNvSpPr txBox="1"/>
          <p:nvPr/>
        </p:nvSpPr>
        <p:spPr>
          <a:xfrm>
            <a:off x="343786" y="197346"/>
            <a:ext cx="11504428" cy="64633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Con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phi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ta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Anh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quẩn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..."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Thy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: 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r>
              <a:rPr lang="en-US" dirty="0" smtClean="0"/>
              <a:t> “</a:t>
            </a:r>
            <a:r>
              <a:rPr lang="en-US" dirty="0" err="1" smtClean="0"/>
              <a:t>Đôi</a:t>
            </a:r>
            <a:r>
              <a:rPr lang="en-US" dirty="0" smtClean="0"/>
              <a:t>  </a:t>
            </a:r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Ngựa</a:t>
            </a:r>
            <a:r>
              <a:rPr lang="en-US" dirty="0" smtClean="0"/>
              <a:t> </a:t>
            </a:r>
            <a:r>
              <a:rPr lang="en-US" dirty="0" err="1" smtClean="0"/>
              <a:t>Trắng</a:t>
            </a:r>
            <a:r>
              <a:rPr lang="en-US" dirty="0" smtClean="0"/>
              <a:t>”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Đọc</a:t>
            </a:r>
            <a:r>
              <a:rPr lang="en-US" dirty="0" smtClean="0"/>
              <a:t> “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đời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”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SGK </a:t>
            </a:r>
            <a:r>
              <a:rPr lang="en-US" dirty="0" err="1" smtClean="0"/>
              <a:t>trang</a:t>
            </a:r>
            <a:r>
              <a:rPr lang="en-US" dirty="0" smtClean="0"/>
              <a:t> 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0310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=""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8825023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câu chuyện trên viết cho đối tượng nào ?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4830534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Cho trẻ em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50190" y="3654857"/>
            <a:ext cx="4830534" cy="116372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Cho người lớn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500766"/>
            <a:ext cx="4830534" cy="116372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Cả hai đáp án A, B đều sai.</a:t>
            </a:r>
          </a:p>
        </p:txBody>
      </p:sp>
    </p:spTree>
    <p:extLst>
      <p:ext uri="{BB962C8B-B14F-4D97-AF65-F5344CB8AC3E}">
        <p14:creationId xmlns:p14="http://schemas.microsoft.com/office/powerpoint/2010/main" val="360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=""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8825023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nào sau đây nói đúng về đặc điểm của các nhân vật trong truyện?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9739298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Các nhân vật vừa mang đặc tính vốn có của loài vật, vừa mang đặc điểm của con người.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50190" y="3654857"/>
            <a:ext cx="9739298" cy="1163725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Nhân vật là loài vật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611354"/>
            <a:ext cx="4912117" cy="84590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Cả hai đáp án A, B đều đúng</a:t>
            </a:r>
          </a:p>
        </p:txBody>
      </p:sp>
    </p:spTree>
    <p:extLst>
      <p:ext uri="{BB962C8B-B14F-4D97-AF65-F5344CB8AC3E}">
        <p14:creationId xmlns:p14="http://schemas.microsoft.com/office/powerpoint/2010/main" val="77908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=""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8825023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câu nói của nhân vật Ngựa Trắng ?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9739298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– Con phải ở cạnh mẹ đây. Con hãy hí to lên khi gọi mẹ nhé!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92658" y="3879711"/>
            <a:ext cx="9739298" cy="6659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– Anh Đại Bàng ơi! Làm thế nào để có cánh như anh?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781650"/>
            <a:ext cx="9037550" cy="84590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– Phải đi tìm! Cứ quanh quẩn bên mẹ mãi thì bao giờ mới có cánh.</a:t>
            </a:r>
          </a:p>
        </p:txBody>
      </p:sp>
    </p:spTree>
    <p:extLst>
      <p:ext uri="{BB962C8B-B14F-4D97-AF65-F5344CB8AC3E}">
        <p14:creationId xmlns:p14="http://schemas.microsoft.com/office/powerpoint/2010/main" val="57379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=""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8825023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“Mẹ chú yêu chú lắm” là lời của ai ?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9739298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Ngựa mẹ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92658" y="3879711"/>
            <a:ext cx="9739298" cy="6659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Ngựa Trắng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781650"/>
            <a:ext cx="3997717" cy="84590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Người kể chuyện</a:t>
            </a:r>
          </a:p>
        </p:txBody>
      </p:sp>
    </p:spTree>
    <p:extLst>
      <p:ext uri="{BB962C8B-B14F-4D97-AF65-F5344CB8AC3E}">
        <p14:creationId xmlns:p14="http://schemas.microsoft.com/office/powerpoint/2010/main" val="103959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=""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9951950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“Bộ lông chú trắng nõn nà như một đám mây bồng bềnh trên nền trời xanh thẳm” nói đến yếu tố nào của nhân vật?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9739298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Hành động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92658" y="3879711"/>
            <a:ext cx="2594282" cy="6659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Ngoại hình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781650"/>
            <a:ext cx="3997717" cy="84590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Ngôn ngữ</a:t>
            </a:r>
          </a:p>
        </p:txBody>
      </p:sp>
    </p:spTree>
    <p:extLst>
      <p:ext uri="{BB962C8B-B14F-4D97-AF65-F5344CB8AC3E}">
        <p14:creationId xmlns:p14="http://schemas.microsoft.com/office/powerpoint/2010/main" val="35802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CC1FA0B-A9B9-4B94-BF75-7697BACA44B4}"/>
              </a:ext>
            </a:extLst>
          </p:cNvPr>
          <p:cNvSpPr/>
          <p:nvPr/>
        </p:nvSpPr>
        <p:spPr>
          <a:xfrm flipV="1">
            <a:off x="2205" y="1015387"/>
            <a:ext cx="12187592" cy="45708"/>
          </a:xfrm>
          <a:prstGeom prst="rect">
            <a:avLst/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E425DE21-B4D8-4F9C-8CEA-ECCCBA171308}"/>
              </a:ext>
            </a:extLst>
          </p:cNvPr>
          <p:cNvGrpSpPr/>
          <p:nvPr/>
        </p:nvGrpSpPr>
        <p:grpSpPr>
          <a:xfrm>
            <a:off x="603281" y="1015387"/>
            <a:ext cx="4523125" cy="1796324"/>
            <a:chOff x="549712" y="699542"/>
            <a:chExt cx="3888432" cy="1584176"/>
          </a:xfrm>
        </p:grpSpPr>
        <p:sp>
          <p:nvSpPr>
            <p:cNvPr id="11" name="圆角矩形 5">
              <a:extLst>
                <a:ext uri="{FF2B5EF4-FFF2-40B4-BE49-F238E27FC236}">
                  <a16:creationId xmlns="" xmlns:a16="http://schemas.microsoft.com/office/drawing/2014/main" id="{5AC6C1BD-5842-46C9-99E2-43D5AF7D57FA}"/>
                </a:ext>
              </a:extLst>
            </p:cNvPr>
            <p:cNvSpPr/>
            <p:nvPr/>
          </p:nvSpPr>
          <p:spPr>
            <a:xfrm>
              <a:off x="549712" y="699542"/>
              <a:ext cx="3888432" cy="1584176"/>
            </a:xfrm>
            <a:prstGeom prst="roundRect">
              <a:avLst>
                <a:gd name="adj" fmla="val 833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AA73B608-4FE2-4E3C-AC5D-468CDD602BA4}"/>
                </a:ext>
              </a:extLst>
            </p:cNvPr>
            <p:cNvSpPr/>
            <p:nvPr/>
          </p:nvSpPr>
          <p:spPr>
            <a:xfrm>
              <a:off x="683568" y="1056220"/>
              <a:ext cx="870820" cy="870820"/>
            </a:xfrm>
            <a:prstGeom prst="ellipse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3C3A9790-09BC-4372-BF2D-CEA8E6694665}"/>
                </a:ext>
              </a:extLst>
            </p:cNvPr>
            <p:cNvSpPr/>
            <p:nvPr/>
          </p:nvSpPr>
          <p:spPr>
            <a:xfrm>
              <a:off x="858718" y="1084488"/>
              <a:ext cx="520520" cy="814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zh-CN" sz="5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D196DBD-55DF-234C-9BF1-77977C37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048" y="243833"/>
            <a:ext cx="586730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vi-VN" altLang="zh-CN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II. TRI THỨC NGỮ VĂN</a:t>
            </a:r>
            <a:endParaRPr lang="zh-CN" altLang="en-US" sz="3199" b="1" dirty="0">
              <a:solidFill>
                <a:srgbClr val="7CAE6E"/>
              </a:solidFill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C8365DE-5F2A-E14D-B712-B53136FF7100}"/>
              </a:ext>
            </a:extLst>
          </p:cNvPr>
          <p:cNvSpPr/>
          <p:nvPr/>
        </p:nvSpPr>
        <p:spPr>
          <a:xfrm>
            <a:off x="1850190" y="1370872"/>
            <a:ext cx="9951950" cy="11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“Ngựa Trắng mê quá, chú cứ ước ao như anh Đại Bàng” thể hiện :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2BC68085-1BFB-B246-AEB4-C83445F7DBDC}"/>
              </a:ext>
            </a:extLst>
          </p:cNvPr>
          <p:cNvSpPr/>
          <p:nvPr/>
        </p:nvSpPr>
        <p:spPr>
          <a:xfrm>
            <a:off x="1850190" y="3031034"/>
            <a:ext cx="3997717" cy="62520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Cảm xúc, suy nghĩ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3C2BA4E2-2A60-8A4B-A353-9E081E076FBD}"/>
              </a:ext>
            </a:extLst>
          </p:cNvPr>
          <p:cNvSpPr/>
          <p:nvPr/>
        </p:nvSpPr>
        <p:spPr>
          <a:xfrm>
            <a:off x="1892658" y="3879711"/>
            <a:ext cx="2594282" cy="66590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Cử chỉ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11F81586-E075-5B44-A005-821BBA65FAC0}"/>
              </a:ext>
            </a:extLst>
          </p:cNvPr>
          <p:cNvSpPr/>
          <p:nvPr/>
        </p:nvSpPr>
        <p:spPr>
          <a:xfrm>
            <a:off x="1850190" y="4781650"/>
            <a:ext cx="3997717" cy="84590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6693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môn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3 </a:t>
            </a:r>
            <a:r>
              <a:rPr lang="en-US" dirty="0" err="1" smtClean="0"/>
              <a:t>quyển</a:t>
            </a:r>
            <a:r>
              <a:rPr lang="en-US" dirty="0" smtClean="0"/>
              <a:t> </a:t>
            </a:r>
            <a:r>
              <a:rPr lang="en-US" dirty="0" err="1" smtClean="0"/>
              <a:t>vở</a:t>
            </a:r>
            <a:r>
              <a:rPr lang="en-US" dirty="0" smtClean="0"/>
              <a:t> (</a:t>
            </a:r>
            <a:r>
              <a:rPr lang="en-US" dirty="0" err="1" smtClean="0"/>
              <a:t>tuyệt</a:t>
            </a:r>
            <a:r>
              <a:rPr lang="en-US" dirty="0" smtClean="0"/>
              <a:t> </a:t>
            </a:r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lẫn</a:t>
            </a:r>
            <a:r>
              <a:rPr lang="en-US" dirty="0" smtClean="0"/>
              <a:t>): </a:t>
            </a:r>
            <a:r>
              <a:rPr lang="en-US" dirty="0" err="1" smtClean="0"/>
              <a:t>Vở</a:t>
            </a:r>
            <a:r>
              <a:rPr lang="en-US" dirty="0" smtClean="0"/>
              <a:t> </a:t>
            </a:r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buổi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, </a:t>
            </a:r>
            <a:r>
              <a:rPr lang="en-US" dirty="0" err="1" smtClean="0"/>
              <a:t>vở</a:t>
            </a:r>
            <a:r>
              <a:rPr lang="en-US" dirty="0" smtClean="0"/>
              <a:t> </a:t>
            </a:r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buổi</a:t>
            </a:r>
            <a:r>
              <a:rPr lang="en-US" dirty="0" smtClean="0"/>
              <a:t> </a:t>
            </a:r>
            <a:r>
              <a:rPr lang="en-US" dirty="0" err="1" smtClean="0"/>
              <a:t>chiều</a:t>
            </a:r>
            <a:r>
              <a:rPr lang="en-US" dirty="0" smtClean="0"/>
              <a:t>, </a:t>
            </a:r>
            <a:r>
              <a:rPr lang="en-US" dirty="0" err="1" smtClean="0"/>
              <a:t>vở</a:t>
            </a:r>
            <a:r>
              <a:rPr lang="en-US" dirty="0" smtClean="0"/>
              <a:t> </a:t>
            </a:r>
            <a:r>
              <a:rPr lang="en-US" dirty="0" err="1" smtClean="0"/>
              <a:t>soạn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.</a:t>
            </a:r>
          </a:p>
          <a:p>
            <a:pPr>
              <a:buFontTx/>
              <a:buChar char="-"/>
            </a:pPr>
            <a:r>
              <a:rPr lang="en-US" dirty="0" smtClean="0"/>
              <a:t>2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bút</a:t>
            </a:r>
            <a:r>
              <a:rPr lang="en-US" dirty="0" smtClean="0"/>
              <a:t> (2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mực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,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bút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, </a:t>
            </a:r>
            <a:r>
              <a:rPr lang="en-US" dirty="0" err="1" smtClean="0"/>
              <a:t>bút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đề</a:t>
            </a:r>
            <a:r>
              <a:rPr lang="en-US" dirty="0" smtClean="0"/>
              <a:t> </a:t>
            </a:r>
            <a:r>
              <a:rPr lang="en-US" dirty="0" err="1" smtClean="0"/>
              <a:t>mục</a:t>
            </a:r>
            <a:r>
              <a:rPr lang="en-US" dirty="0" smtClean="0"/>
              <a:t>, </a:t>
            </a:r>
            <a:r>
              <a:rPr lang="en-US" dirty="0" err="1" smtClean="0"/>
              <a:t>chốt</a:t>
            </a:r>
            <a:r>
              <a:rPr lang="en-US" dirty="0" smtClean="0"/>
              <a:t> </a:t>
            </a:r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).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bút</a:t>
            </a:r>
            <a:r>
              <a:rPr lang="en-US" dirty="0" smtClean="0"/>
              <a:t> </a:t>
            </a:r>
            <a:r>
              <a:rPr lang="en-US" dirty="0" err="1" smtClean="0"/>
              <a:t>chì</a:t>
            </a:r>
            <a:r>
              <a:rPr lang="en-US" dirty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gạch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.</a:t>
            </a:r>
          </a:p>
          <a:p>
            <a:pPr>
              <a:buFontTx/>
              <a:buChar char="-"/>
            </a:pP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soạn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(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ở </a:t>
            </a:r>
            <a:r>
              <a:rPr lang="en-US" dirty="0" err="1" smtClean="0"/>
              <a:t>nhà</a:t>
            </a:r>
            <a:r>
              <a:rPr lang="en-US" dirty="0" smtClean="0"/>
              <a:t> +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sách</a:t>
            </a:r>
            <a:r>
              <a:rPr lang="en-US" dirty="0" smtClean="0"/>
              <a:t> 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khoa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0962 933 029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02812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850D65C-40DF-4C47-BCE9-5C867D46B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EA373238-7EED-49B7-86F0-AB5FF6A52A6E}"/>
              </a:ext>
            </a:extLst>
          </p:cNvPr>
          <p:cNvGrpSpPr/>
          <p:nvPr/>
        </p:nvGrpSpPr>
        <p:grpSpPr>
          <a:xfrm>
            <a:off x="4233766" y="867860"/>
            <a:ext cx="4952764" cy="3381264"/>
            <a:chOff x="6018346" y="2448927"/>
            <a:chExt cx="4115736" cy="2809827"/>
          </a:xfrm>
        </p:grpSpPr>
        <p:sp>
          <p:nvSpPr>
            <p:cNvPr id="20" name="椭圆 19">
              <a:extLst>
                <a:ext uri="{FF2B5EF4-FFF2-40B4-BE49-F238E27FC236}">
                  <a16:creationId xmlns="" xmlns:a16="http://schemas.microsoft.com/office/drawing/2014/main" id="{9B377A88-7E8F-4D52-B910-636757ED5F4C}"/>
                </a:ext>
              </a:extLst>
            </p:cNvPr>
            <p:cNvSpPr/>
            <p:nvPr/>
          </p:nvSpPr>
          <p:spPr>
            <a:xfrm>
              <a:off x="6018347" y="2547662"/>
              <a:ext cx="161072" cy="161072"/>
            </a:xfrm>
            <a:prstGeom prst="ellipse">
              <a:avLst/>
            </a:prstGeom>
            <a:solidFill>
              <a:srgbClr val="7CAE6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838DE112-7E39-49D1-8D25-C213A4273BA4}"/>
                </a:ext>
              </a:extLst>
            </p:cNvPr>
            <p:cNvSpPr/>
            <p:nvPr/>
          </p:nvSpPr>
          <p:spPr>
            <a:xfrm>
              <a:off x="6018346" y="3120111"/>
              <a:ext cx="161072" cy="161072"/>
            </a:xfrm>
            <a:prstGeom prst="ellipse">
              <a:avLst/>
            </a:prstGeom>
            <a:solidFill>
              <a:srgbClr val="7CAE6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39">
              <a:extLst>
                <a:ext uri="{FF2B5EF4-FFF2-40B4-BE49-F238E27FC236}">
                  <a16:creationId xmlns="" xmlns:a16="http://schemas.microsoft.com/office/drawing/2014/main" id="{389CF54B-8028-41B6-A137-41B5725F1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42" y="2448927"/>
              <a:ext cx="3762540" cy="3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Truyện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truyện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đồng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thoại</a:t>
              </a:r>
              <a:endParaRPr lang="en-US" altLang="zh-CN" sz="27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="" xmlns:a16="http://schemas.microsoft.com/office/drawing/2014/main" id="{EB842AF1-C13C-445E-8177-6F1358329A5A}"/>
                </a:ext>
              </a:extLst>
            </p:cNvPr>
            <p:cNvSpPr/>
            <p:nvPr/>
          </p:nvSpPr>
          <p:spPr>
            <a:xfrm>
              <a:off x="6018346" y="3612024"/>
              <a:ext cx="161072" cy="161072"/>
            </a:xfrm>
            <a:prstGeom prst="ellipse">
              <a:avLst/>
            </a:prstGeom>
            <a:solidFill>
              <a:srgbClr val="7CAE6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="" xmlns:a16="http://schemas.microsoft.com/office/drawing/2014/main" id="{9BE2D295-E917-407A-97E4-26F33B020C87}"/>
                </a:ext>
              </a:extLst>
            </p:cNvPr>
            <p:cNvSpPr/>
            <p:nvPr/>
          </p:nvSpPr>
          <p:spPr>
            <a:xfrm>
              <a:off x="6018346" y="4117697"/>
              <a:ext cx="161072" cy="161072"/>
            </a:xfrm>
            <a:prstGeom prst="ellipse">
              <a:avLst/>
            </a:prstGeom>
            <a:solidFill>
              <a:srgbClr val="7CAE6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39">
              <a:extLst>
                <a:ext uri="{FF2B5EF4-FFF2-40B4-BE49-F238E27FC236}">
                  <a16:creationId xmlns="" xmlns:a16="http://schemas.microsoft.com/office/drawing/2014/main" id="{7B0893D9-C0EA-F04C-A6C2-AF96E3646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42" y="2941131"/>
              <a:ext cx="3762540" cy="3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Cốt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truyện</a:t>
              </a:r>
              <a:endParaRPr lang="en-US" altLang="zh-CN" sz="27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9">
              <a:extLst>
                <a:ext uri="{FF2B5EF4-FFF2-40B4-BE49-F238E27FC236}">
                  <a16:creationId xmlns="" xmlns:a16="http://schemas.microsoft.com/office/drawing/2014/main" id="{7AB4A0C7-92ED-C34C-A82E-F9B218EE6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42" y="3513580"/>
              <a:ext cx="3762540" cy="3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vật</a:t>
              </a:r>
              <a:endParaRPr lang="en-US" altLang="zh-CN" sz="27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9">
              <a:extLst>
                <a:ext uri="{FF2B5EF4-FFF2-40B4-BE49-F238E27FC236}">
                  <a16:creationId xmlns="" xmlns:a16="http://schemas.microsoft.com/office/drawing/2014/main" id="{9697F294-59B7-054A-8986-EEB6E2657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42" y="4019251"/>
              <a:ext cx="3762540" cy="357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Người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kể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chuyện</a:t>
              </a:r>
              <a:endParaRPr lang="en-US" altLang="zh-CN" sz="27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椭圆 28">
              <a:extLst>
                <a:ext uri="{FF2B5EF4-FFF2-40B4-BE49-F238E27FC236}">
                  <a16:creationId xmlns="" xmlns:a16="http://schemas.microsoft.com/office/drawing/2014/main" id="{0F4146EB-6F01-2E44-901D-3624DDB6105A}"/>
                </a:ext>
              </a:extLst>
            </p:cNvPr>
            <p:cNvSpPr/>
            <p:nvPr/>
          </p:nvSpPr>
          <p:spPr>
            <a:xfrm>
              <a:off x="6018346" y="4641279"/>
              <a:ext cx="161072" cy="161072"/>
            </a:xfrm>
            <a:prstGeom prst="ellipse">
              <a:avLst/>
            </a:prstGeom>
            <a:solidFill>
              <a:srgbClr val="7CAE6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7CAE6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Rectangle 39">
              <a:extLst>
                <a:ext uri="{FF2B5EF4-FFF2-40B4-BE49-F238E27FC236}">
                  <a16:creationId xmlns="" xmlns:a16="http://schemas.microsoft.com/office/drawing/2014/main" id="{12885A69-2476-F54F-85E4-BB9533964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42" y="4542833"/>
              <a:ext cx="3762540" cy="715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Arial" pitchFamily="34" charset="0"/>
                <a:buNone/>
              </a:pP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người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kể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chuyện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2799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99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vật</a:t>
              </a:r>
              <a:endParaRPr lang="en-US" altLang="zh-CN" sz="2799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MH_Others_2">
            <a:extLst>
              <a:ext uri="{FF2B5EF4-FFF2-40B4-BE49-F238E27FC236}">
                <a16:creationId xmlns="" xmlns:a16="http://schemas.microsoft.com/office/drawing/2014/main" id="{65D7D217-F591-42D7-B984-D6E95DE7B1C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5400000">
            <a:off x="1994815" y="2206225"/>
            <a:ext cx="3087687" cy="5386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3500" b="1" noProof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TRI THỨC</a:t>
            </a:r>
            <a:endParaRPr lang="zh-CN" altLang="en-US" sz="3500" b="1" noProof="1">
              <a:solidFill>
                <a:srgbClr val="7CAE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0988"/>
            <a:ext cx="10515600" cy="566597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,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con </a:t>
            </a:r>
            <a:r>
              <a:rPr lang="en-US" dirty="0" err="1" smtClean="0"/>
              <a:t>vật</a:t>
            </a:r>
            <a:r>
              <a:rPr lang="en-US" dirty="0" smtClean="0"/>
              <a:t>,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, </a:t>
            </a:r>
            <a:r>
              <a:rPr lang="en-US" dirty="0" err="1" smtClean="0"/>
              <a:t>thần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, ma </a:t>
            </a:r>
            <a:r>
              <a:rPr lang="en-US" dirty="0" err="1" smtClean="0"/>
              <a:t>quỷ</a:t>
            </a:r>
            <a:r>
              <a:rPr lang="en-US" dirty="0" smtClean="0"/>
              <a:t>…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khắc</a:t>
            </a:r>
            <a:r>
              <a:rPr lang="en-US" dirty="0" smtClean="0"/>
              <a:t> </a:t>
            </a:r>
            <a:r>
              <a:rPr lang="en-US" dirty="0" err="1" smtClean="0"/>
              <a:t>họa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tố</a:t>
            </a:r>
            <a:r>
              <a:rPr lang="en-US" dirty="0" smtClean="0"/>
              <a:t>: </a:t>
            </a:r>
            <a:r>
              <a:rPr lang="en-US" dirty="0" err="1" smtClean="0"/>
              <a:t>tên</a:t>
            </a:r>
            <a:r>
              <a:rPr lang="en-US" dirty="0" smtClean="0"/>
              <a:t>, </a:t>
            </a:r>
            <a:r>
              <a:rPr lang="en-US" dirty="0" err="1" smtClean="0"/>
              <a:t>nguồn</a:t>
            </a:r>
            <a:r>
              <a:rPr lang="en-US" dirty="0" smtClean="0"/>
              <a:t> </a:t>
            </a:r>
            <a:r>
              <a:rPr lang="en-US" dirty="0" err="1" smtClean="0"/>
              <a:t>gốc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ngoại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hình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hành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chỉ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tính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cách</a:t>
            </a:r>
            <a:r>
              <a:rPr lang="en-US" dirty="0" smtClean="0"/>
              <a:t>, </a:t>
            </a:r>
            <a:r>
              <a:rPr lang="en-US" dirty="0" err="1" smtClean="0"/>
              <a:t>ngôn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cảm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xúc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dirty="0" err="1" smtClean="0"/>
              <a:t>Cốt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r>
              <a:rPr lang="en-US" dirty="0" smtClean="0"/>
              <a:t>: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tố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truyện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, 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trật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,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thúc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3.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: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do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.</a:t>
            </a:r>
          </a:p>
          <a:p>
            <a:pPr>
              <a:buFontTx/>
              <a:buChar char="-"/>
            </a:pP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ngôi</a:t>
            </a:r>
            <a:r>
              <a:rPr lang="en-US" dirty="0" smtClean="0"/>
              <a:t> </a:t>
            </a:r>
            <a:r>
              <a:rPr lang="en-US" dirty="0" err="1" smtClean="0"/>
              <a:t>thứ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: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xưng</a:t>
            </a:r>
            <a:r>
              <a:rPr lang="en-US" dirty="0" smtClean="0"/>
              <a:t> “</a:t>
            </a:r>
            <a:r>
              <a:rPr lang="en-US" dirty="0" err="1" smtClean="0"/>
              <a:t>tôi</a:t>
            </a:r>
            <a:r>
              <a:rPr lang="en-US" dirty="0" smtClean="0"/>
              <a:t>”. </a:t>
            </a:r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r>
              <a:rPr lang="en-US" dirty="0" smtClean="0"/>
              <a:t>: </a:t>
            </a:r>
            <a:r>
              <a:rPr lang="en-US" dirty="0" err="1" smtClean="0"/>
              <a:t>Dế</a:t>
            </a:r>
            <a:r>
              <a:rPr lang="en-US" dirty="0" smtClean="0"/>
              <a:t> </a:t>
            </a:r>
            <a:r>
              <a:rPr lang="en-US" dirty="0" err="1" smtClean="0"/>
              <a:t>Mèn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“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đời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”</a:t>
            </a:r>
          </a:p>
          <a:p>
            <a:pPr>
              <a:buFontTx/>
              <a:buChar char="-"/>
            </a:pP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giấu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(</a:t>
            </a:r>
            <a:r>
              <a:rPr lang="en-US" dirty="0" err="1" smtClean="0"/>
              <a:t>ngôi</a:t>
            </a:r>
            <a:r>
              <a:rPr lang="en-US" dirty="0" smtClean="0"/>
              <a:t> </a:t>
            </a:r>
            <a:r>
              <a:rPr lang="en-US" dirty="0" err="1" smtClean="0"/>
              <a:t>thứ</a:t>
            </a:r>
            <a:r>
              <a:rPr lang="en-US" dirty="0" smtClean="0"/>
              <a:t> 3):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tham</a:t>
            </a:r>
            <a:r>
              <a:rPr lang="en-US" dirty="0" smtClean="0"/>
              <a:t> </a:t>
            </a:r>
            <a:r>
              <a:rPr lang="en-US" dirty="0" err="1" smtClean="0"/>
              <a:t>gia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nhưng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hết</a:t>
            </a:r>
            <a:r>
              <a:rPr lang="en-US" dirty="0" smtClean="0"/>
              <a:t> </a:t>
            </a:r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xảy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6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4.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đảm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smtClean="0"/>
              <a:t>chuyện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00927"/>
      </p:ext>
    </p:extLst>
  </p:cSld>
  <p:clrMapOvr>
    <a:masterClrMapping/>
  </p:clrMapOvr>
  <p:transition spd="slow" advClick="0" advTm="1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850D65C-40DF-4C47-BCE9-5C867D46B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4CEC1C-DB51-CE48-BADD-F956CF69022B}"/>
              </a:ext>
            </a:extLst>
          </p:cNvPr>
          <p:cNvSpPr txBox="1"/>
          <p:nvPr/>
        </p:nvSpPr>
        <p:spPr>
          <a:xfrm>
            <a:off x="343786" y="197346"/>
            <a:ext cx="11504428" cy="64633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x-none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phi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ta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Anh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quẩn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..."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Thy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x-none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A74A930-6EF6-4690-907C-46844B0DA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4" name="18">
            <a:extLst>
              <a:ext uri="{FF2B5EF4-FFF2-40B4-BE49-F238E27FC236}">
                <a16:creationId xmlns="" xmlns:a16="http://schemas.microsoft.com/office/drawing/2014/main" id="{716D20D9-B653-BB46-B16B-25D2BF2B037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98880" y="664744"/>
            <a:ext cx="9428480" cy="270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lang="en-US" altLang="zh-CN" sz="8798" b="1" i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8798" b="1" i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endParaRPr lang="en-US" altLang="zh-CN" sz="8798" b="1" i="1" dirty="0">
              <a:solidFill>
                <a:srgbClr val="7CAE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8798" b="1" i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lang="en-US" altLang="zh-CN" sz="8798" b="1" i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798" b="1" i="1" dirty="0" err="1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nhé</a:t>
            </a:r>
            <a:r>
              <a:rPr lang="en-US" altLang="zh-CN" sz="8798" b="1" i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ối với Nobita, bạn thân Doraemon hay bạn gái Shizuka quan trọng hơn?">
            <a:extLst>
              <a:ext uri="{FF2B5EF4-FFF2-40B4-BE49-F238E27FC236}">
                <a16:creationId xmlns="" xmlns:a16="http://schemas.microsoft.com/office/drawing/2014/main" id="{4739B58B-811E-5D4C-9EA4-B6C67F9B1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1125220"/>
            <a:ext cx="6582229" cy="460756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D125A68-AA3C-CC4A-AED1-4098B04FCA94}"/>
              </a:ext>
            </a:extLst>
          </p:cNvPr>
          <p:cNvSpPr txBox="1"/>
          <p:nvPr/>
        </p:nvSpPr>
        <p:spPr>
          <a:xfrm>
            <a:off x="7538720" y="2036311"/>
            <a:ext cx="4165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biết gì về những hình ảnh trên (tên bộ phim, tên nhân vật). Em có cảm nhận gì về hai nhân vật này?</a:t>
            </a: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D073016-B734-483B-8953-5BADEE1451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0A7EAB6-59D3-4325-8DE6-E0CA4009CE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ơn 8 năm làm đôi chân cõng bạn đến trường.mp4" descr="Hơn 8 năm làm đôi chân cõng bạn đến trường.mp4">
            <a:hlinkClick r:id="" action="ppaction://media"/>
            <a:extLst>
              <a:ext uri="{FF2B5EF4-FFF2-40B4-BE49-F238E27FC236}">
                <a16:creationId xmlns="" xmlns:a16="http://schemas.microsoft.com/office/drawing/2014/main" id="{CFFCBB7C-D769-3646-9C34-998A4B140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7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4F15724-CA1E-744C-B62C-DBC38C79B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" y="3180700"/>
            <a:ext cx="4572000" cy="367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76F727-2559-3A42-9F1A-09AD6C1F3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80" y="0"/>
            <a:ext cx="6781800" cy="67818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EC0713E-8B54-2B4B-8A84-FCCE7B108040}"/>
              </a:ext>
            </a:extLst>
          </p:cNvPr>
          <p:cNvSpPr txBox="1"/>
          <p:nvPr/>
        </p:nvSpPr>
        <p:spPr>
          <a:xfrm>
            <a:off x="6164580" y="2326620"/>
            <a:ext cx="4165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cảm xúc và suy nghĩ gì sau khi xem đoạn video trên?</a:t>
            </a:r>
          </a:p>
        </p:txBody>
      </p:sp>
    </p:spTree>
    <p:extLst>
      <p:ext uri="{BB962C8B-B14F-4D97-AF65-F5344CB8AC3E}">
        <p14:creationId xmlns:p14="http://schemas.microsoft.com/office/powerpoint/2010/main" val="18976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CHỦ ĐỀ: TÔI VÀ CÁC BẠN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			</a:t>
            </a:r>
            <a:r>
              <a:rPr lang="en-US" dirty="0" err="1" smtClean="0"/>
              <a:t>Tiết</a:t>
            </a:r>
            <a:r>
              <a:rPr lang="en-US" dirty="0" smtClean="0"/>
              <a:t> 1: </a:t>
            </a: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dirty="0" smtClean="0"/>
              <a:t> </a:t>
            </a:r>
            <a:r>
              <a:rPr lang="en-US" dirty="0" err="1" smtClean="0"/>
              <a:t>chủ</a:t>
            </a:r>
            <a:r>
              <a:rPr lang="en-US" dirty="0" smtClean="0"/>
              <a:t> </a:t>
            </a:r>
            <a:r>
              <a:rPr lang="en-US" dirty="0" err="1" smtClean="0"/>
              <a:t>đề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83538"/>
      </p:ext>
    </p:extLst>
  </p:cSld>
  <p:clrMapOvr>
    <a:masterClrMapping/>
  </p:clrMapOvr>
  <p:transition spd="slow" advClick="0" advTm="1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AA02791-5DEF-4C69-9D89-344D800B6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="" xmlns:a16="http://schemas.microsoft.com/office/drawing/2014/main" id="{DC19C4F8-A901-4D4D-AA85-D226D8BDBEA9}"/>
              </a:ext>
            </a:extLst>
          </p:cNvPr>
          <p:cNvSpPr/>
          <p:nvPr/>
        </p:nvSpPr>
        <p:spPr>
          <a:xfrm>
            <a:off x="3890207" y="1469763"/>
            <a:ext cx="4093157" cy="89234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0AA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="" xmlns:a16="http://schemas.microsoft.com/office/drawing/2014/main" id="{76062EAF-7E69-4163-83B2-E347E6C9FB0F}"/>
              </a:ext>
            </a:extLst>
          </p:cNvPr>
          <p:cNvSpPr txBox="1"/>
          <p:nvPr/>
        </p:nvSpPr>
        <p:spPr>
          <a:xfrm>
            <a:off x="1001496" y="2705725"/>
            <a:ext cx="1018900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68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 hiểu giới thiệu bài học</a:t>
            </a:r>
            <a:endParaRPr lang="en-US" altLang="zh-CN" sz="6800" b="1" dirty="0">
              <a:solidFill>
                <a:srgbClr val="7CAE6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="" xmlns:a16="http://schemas.microsoft.com/office/drawing/2014/main" id="{D2F45445-33EA-4089-8861-E376E9F36993}"/>
              </a:ext>
            </a:extLst>
          </p:cNvPr>
          <p:cNvSpPr txBox="1"/>
          <p:nvPr/>
        </p:nvSpPr>
        <p:spPr>
          <a:xfrm>
            <a:off x="5792728" y="1593735"/>
            <a:ext cx="433132" cy="707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3999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endParaRPr lang="en-US" altLang="zh-CN" sz="3999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holding a stack of books&#10;&#10;Description automatically generated with medium confidence">
            <a:extLst>
              <a:ext uri="{FF2B5EF4-FFF2-40B4-BE49-F238E27FC236}">
                <a16:creationId xmlns="" xmlns:a16="http://schemas.microsoft.com/office/drawing/2014/main" id="{EB057A34-3A7C-4240-A446-1F2EEE645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229" y="2281126"/>
            <a:ext cx="4762500" cy="476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06CE057-6429-2443-8D3C-696C66048D28}"/>
              </a:ext>
            </a:extLst>
          </p:cNvPr>
          <p:cNvSpPr txBox="1"/>
          <p:nvPr/>
        </p:nvSpPr>
        <p:spPr>
          <a:xfrm>
            <a:off x="758900" y="1228397"/>
            <a:ext cx="69749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sách giáo khoa Ngữ văn trang 10: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bài, đề từ của văn bản hướng đến vấn đề nào? Qua đó con hiểu gì về chủ đề?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thể hiện chủ đề, bài học đưa vào mấy ngữ liệu? Thể loại chính của các ngữ liệu.</a:t>
            </a:r>
          </a:p>
        </p:txBody>
      </p:sp>
    </p:spTree>
    <p:extLst>
      <p:ext uri="{BB962C8B-B14F-4D97-AF65-F5344CB8AC3E}">
        <p14:creationId xmlns:p14="http://schemas.microsoft.com/office/powerpoint/2010/main" val="3100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265526"/>
            <a:ext cx="12187592" cy="795581"/>
            <a:chOff x="0" y="580548"/>
            <a:chExt cx="12190413" cy="795765"/>
          </a:xfrm>
        </p:grpSpPr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6492" y="580548"/>
              <a:ext cx="6730910" cy="49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3199" b="1" dirty="0">
                  <a:solidFill>
                    <a:srgbClr val="7CAE6E"/>
                  </a:solidFill>
                  <a:latin typeface="+mj-lt"/>
                  <a:ea typeface="微软雅黑" panose="020B0503020204020204" pitchFamily="34" charset="-122"/>
                  <a:sym typeface="Arial" panose="020B0604020202020204" pitchFamily="34" charset="0"/>
                </a:rPr>
                <a:t>I. TÌM HIỂU GIỚI THIỆU BÀI HỌC</a:t>
              </a:r>
              <a:endParaRPr lang="zh-CN" altLang="en-US" sz="3199" b="1" dirty="0">
                <a:solidFill>
                  <a:srgbClr val="7CAE6E"/>
                </a:solidFill>
                <a:latin typeface="+mj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999CBA25-4730-436C-A3DD-FFDBB1672B01}"/>
              </a:ext>
            </a:extLst>
          </p:cNvPr>
          <p:cNvCxnSpPr/>
          <p:nvPr/>
        </p:nvCxnSpPr>
        <p:spPr>
          <a:xfrm>
            <a:off x="6706624" y="3115135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="" xmlns:a16="http://schemas.microsoft.com/office/drawing/2014/main" id="{808C1086-8B9E-4F6B-975C-7C8E8085AC89}"/>
              </a:ext>
            </a:extLst>
          </p:cNvPr>
          <p:cNvCxnSpPr/>
          <p:nvPr/>
        </p:nvCxnSpPr>
        <p:spPr>
          <a:xfrm>
            <a:off x="6706624" y="4483287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42687EA8-34EF-4528-81D0-3C92F09E7CCD}"/>
              </a:ext>
            </a:extLst>
          </p:cNvPr>
          <p:cNvCxnSpPr/>
          <p:nvPr/>
        </p:nvCxnSpPr>
        <p:spPr>
          <a:xfrm>
            <a:off x="6706624" y="5923447"/>
            <a:ext cx="36364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0C985E56-B4D1-4693-843A-854FED67CF97}"/>
              </a:ext>
            </a:extLst>
          </p:cNvPr>
          <p:cNvSpPr>
            <a:spLocks/>
          </p:cNvSpPr>
          <p:nvPr/>
        </p:nvSpPr>
        <p:spPr bwMode="auto">
          <a:xfrm rot="1855731">
            <a:off x="6031056" y="2119093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20" name="TextBox 159">
            <a:extLst>
              <a:ext uri="{FF2B5EF4-FFF2-40B4-BE49-F238E27FC236}">
                <a16:creationId xmlns="" xmlns:a16="http://schemas.microsoft.com/office/drawing/2014/main" id="{A8BB39FF-7E2E-4621-9744-F7A42CED6DC0}"/>
              </a:ext>
            </a:extLst>
          </p:cNvPr>
          <p:cNvSpPr txBox="1"/>
          <p:nvPr/>
        </p:nvSpPr>
        <p:spPr>
          <a:xfrm>
            <a:off x="6290141" y="2190273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="" xmlns:a16="http://schemas.microsoft.com/office/drawing/2014/main" id="{DAD01A16-6D33-4C98-9B94-7307538B01A3}"/>
              </a:ext>
            </a:extLst>
          </p:cNvPr>
          <p:cNvSpPr>
            <a:spLocks/>
          </p:cNvSpPr>
          <p:nvPr/>
        </p:nvSpPr>
        <p:spPr bwMode="auto">
          <a:xfrm rot="1855731">
            <a:off x="6010987" y="3440658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22" name="TextBox 161">
            <a:extLst>
              <a:ext uri="{FF2B5EF4-FFF2-40B4-BE49-F238E27FC236}">
                <a16:creationId xmlns="" xmlns:a16="http://schemas.microsoft.com/office/drawing/2014/main" id="{67285B09-1D8A-428B-A30C-BE4A29A61A40}"/>
              </a:ext>
            </a:extLst>
          </p:cNvPr>
          <p:cNvSpPr txBox="1"/>
          <p:nvPr/>
        </p:nvSpPr>
        <p:spPr>
          <a:xfrm>
            <a:off x="6270072" y="3511838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="" xmlns:a16="http://schemas.microsoft.com/office/drawing/2014/main" id="{FDF3CBB7-C090-4634-B092-62D9E85F1039}"/>
              </a:ext>
            </a:extLst>
          </p:cNvPr>
          <p:cNvSpPr>
            <a:spLocks/>
          </p:cNvSpPr>
          <p:nvPr/>
        </p:nvSpPr>
        <p:spPr bwMode="auto">
          <a:xfrm rot="1855731">
            <a:off x="6003618" y="4872919"/>
            <a:ext cx="936104" cy="84400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CAE6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/>
          </a:p>
        </p:txBody>
      </p:sp>
      <p:sp>
        <p:nvSpPr>
          <p:cNvPr id="24" name="TextBox 163">
            <a:extLst>
              <a:ext uri="{FF2B5EF4-FFF2-40B4-BE49-F238E27FC236}">
                <a16:creationId xmlns="" xmlns:a16="http://schemas.microsoft.com/office/drawing/2014/main" id="{A22F59C4-3234-4AC8-A9E9-C15DC7A47AF5}"/>
              </a:ext>
            </a:extLst>
          </p:cNvPr>
          <p:cNvSpPr txBox="1"/>
          <p:nvPr/>
        </p:nvSpPr>
        <p:spPr>
          <a:xfrm>
            <a:off x="6262703" y="4944099"/>
            <a:ext cx="37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A4023551-8FC5-4FAE-B45A-64A29181FC4C}"/>
              </a:ext>
            </a:extLst>
          </p:cNvPr>
          <p:cNvGrpSpPr/>
          <p:nvPr/>
        </p:nvGrpSpPr>
        <p:grpSpPr>
          <a:xfrm>
            <a:off x="2402058" y="1751587"/>
            <a:ext cx="2736504" cy="4188000"/>
            <a:chOff x="7709409" y="2230168"/>
            <a:chExt cx="2522469" cy="4006494"/>
          </a:xfrm>
          <a:solidFill>
            <a:srgbClr val="7CAE6E"/>
          </a:solidFill>
        </p:grpSpPr>
        <p:sp>
          <p:nvSpPr>
            <p:cNvPr id="26" name="Freeform 5">
              <a:extLst>
                <a:ext uri="{FF2B5EF4-FFF2-40B4-BE49-F238E27FC236}">
                  <a16:creationId xmlns="" xmlns:a16="http://schemas.microsoft.com/office/drawing/2014/main" id="{A728ABB2-F2CD-43B0-B410-F449490E2D22}"/>
                </a:ext>
              </a:extLst>
            </p:cNvPr>
            <p:cNvSpPr/>
            <p:nvPr/>
          </p:nvSpPr>
          <p:spPr bwMode="auto">
            <a:xfrm>
              <a:off x="7709409" y="3277843"/>
              <a:ext cx="506412" cy="1024650"/>
            </a:xfrm>
            <a:custGeom>
              <a:avLst/>
              <a:gdLst>
                <a:gd name="T0" fmla="*/ 8 w 112"/>
                <a:gd name="T1" fmla="*/ 0 h 226"/>
                <a:gd name="T2" fmla="*/ 15 w 112"/>
                <a:gd name="T3" fmla="*/ 126 h 226"/>
                <a:gd name="T4" fmla="*/ 61 w 112"/>
                <a:gd name="T5" fmla="*/ 226 h 226"/>
                <a:gd name="T6" fmla="*/ 112 w 112"/>
                <a:gd name="T7" fmla="*/ 226 h 226"/>
                <a:gd name="T8" fmla="*/ 71 w 112"/>
                <a:gd name="T9" fmla="*/ 145 h 226"/>
                <a:gd name="T10" fmla="*/ 56 w 112"/>
                <a:gd name="T11" fmla="*/ 0 h 226"/>
                <a:gd name="T12" fmla="*/ 8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8" y="0"/>
                  </a:moveTo>
                  <a:cubicBezTo>
                    <a:pt x="0" y="51"/>
                    <a:pt x="8" y="96"/>
                    <a:pt x="15" y="126"/>
                  </a:cubicBezTo>
                  <a:cubicBezTo>
                    <a:pt x="22" y="153"/>
                    <a:pt x="41" y="191"/>
                    <a:pt x="61" y="226"/>
                  </a:cubicBezTo>
                  <a:cubicBezTo>
                    <a:pt x="112" y="226"/>
                    <a:pt x="112" y="226"/>
                    <a:pt x="112" y="226"/>
                  </a:cubicBezTo>
                  <a:cubicBezTo>
                    <a:pt x="99" y="203"/>
                    <a:pt x="84" y="176"/>
                    <a:pt x="71" y="145"/>
                  </a:cubicBezTo>
                  <a:cubicBezTo>
                    <a:pt x="56" y="107"/>
                    <a:pt x="47" y="54"/>
                    <a:pt x="56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="" xmlns:a16="http://schemas.microsoft.com/office/drawing/2014/main" id="{1B4A7B81-1C91-4EE1-AD7E-8F4C43B0DDEE}"/>
                </a:ext>
              </a:extLst>
            </p:cNvPr>
            <p:cNvSpPr/>
            <p:nvPr/>
          </p:nvSpPr>
          <p:spPr bwMode="auto">
            <a:xfrm>
              <a:off x="7745856" y="2230168"/>
              <a:ext cx="1218075" cy="1034244"/>
            </a:xfrm>
            <a:custGeom>
              <a:avLst/>
              <a:gdLst>
                <a:gd name="T0" fmla="*/ 48 w 269"/>
                <a:gd name="T1" fmla="*/ 228 h 228"/>
                <a:gd name="T2" fmla="*/ 91 w 269"/>
                <a:gd name="T3" fmla="*/ 130 h 228"/>
                <a:gd name="T4" fmla="*/ 269 w 269"/>
                <a:gd name="T5" fmla="*/ 46 h 228"/>
                <a:gd name="T6" fmla="*/ 269 w 269"/>
                <a:gd name="T7" fmla="*/ 0 h 228"/>
                <a:gd name="T8" fmla="*/ 50 w 269"/>
                <a:gd name="T9" fmla="*/ 110 h 228"/>
                <a:gd name="T10" fmla="*/ 0 w 269"/>
                <a:gd name="T11" fmla="*/ 228 h 228"/>
                <a:gd name="T12" fmla="*/ 48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48" y="228"/>
                  </a:moveTo>
                  <a:cubicBezTo>
                    <a:pt x="54" y="194"/>
                    <a:pt x="67" y="160"/>
                    <a:pt x="91" y="130"/>
                  </a:cubicBezTo>
                  <a:cubicBezTo>
                    <a:pt x="153" y="50"/>
                    <a:pt x="246" y="46"/>
                    <a:pt x="269" y="46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26" y="0"/>
                    <a:pt x="123" y="10"/>
                    <a:pt x="50" y="110"/>
                  </a:cubicBezTo>
                  <a:cubicBezTo>
                    <a:pt x="21" y="150"/>
                    <a:pt x="6" y="190"/>
                    <a:pt x="0" y="228"/>
                  </a:cubicBezTo>
                  <a:lnTo>
                    <a:pt x="48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="" xmlns:a16="http://schemas.microsoft.com/office/drawing/2014/main" id="{748A6EC5-69AD-4251-974A-21FD74713F12}"/>
                </a:ext>
              </a:extLst>
            </p:cNvPr>
            <p:cNvSpPr/>
            <p:nvPr/>
          </p:nvSpPr>
          <p:spPr bwMode="auto">
            <a:xfrm>
              <a:off x="7993305" y="4315925"/>
              <a:ext cx="970623" cy="1028488"/>
            </a:xfrm>
            <a:custGeom>
              <a:avLst/>
              <a:gdLst>
                <a:gd name="T0" fmla="*/ 108 w 214"/>
                <a:gd name="T1" fmla="*/ 146 h 227"/>
                <a:gd name="T2" fmla="*/ 82 w 214"/>
                <a:gd name="T3" fmla="*/ 51 h 227"/>
                <a:gd name="T4" fmla="*/ 51 w 214"/>
                <a:gd name="T5" fmla="*/ 0 h 227"/>
                <a:gd name="T6" fmla="*/ 0 w 214"/>
                <a:gd name="T7" fmla="*/ 0 h 227"/>
                <a:gd name="T8" fmla="*/ 47 w 214"/>
                <a:gd name="T9" fmla="*/ 82 h 227"/>
                <a:gd name="T10" fmla="*/ 65 w 214"/>
                <a:gd name="T11" fmla="*/ 158 h 227"/>
                <a:gd name="T12" fmla="*/ 85 w 214"/>
                <a:gd name="T13" fmla="*/ 205 h 227"/>
                <a:gd name="T14" fmla="*/ 109 w 214"/>
                <a:gd name="T15" fmla="*/ 227 h 227"/>
                <a:gd name="T16" fmla="*/ 214 w 214"/>
                <a:gd name="T17" fmla="*/ 227 h 227"/>
                <a:gd name="T18" fmla="*/ 214 w 214"/>
                <a:gd name="T19" fmla="*/ 184 h 227"/>
                <a:gd name="T20" fmla="*/ 126 w 214"/>
                <a:gd name="T21" fmla="*/ 184 h 227"/>
                <a:gd name="T22" fmla="*/ 108 w 214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4" h="227">
                  <a:moveTo>
                    <a:pt x="108" y="146"/>
                  </a:moveTo>
                  <a:cubicBezTo>
                    <a:pt x="108" y="127"/>
                    <a:pt x="98" y="80"/>
                    <a:pt x="82" y="51"/>
                  </a:cubicBezTo>
                  <a:cubicBezTo>
                    <a:pt x="74" y="37"/>
                    <a:pt x="63" y="20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36"/>
                    <a:pt x="40" y="68"/>
                    <a:pt x="47" y="82"/>
                  </a:cubicBezTo>
                  <a:cubicBezTo>
                    <a:pt x="59" y="107"/>
                    <a:pt x="65" y="146"/>
                    <a:pt x="65" y="158"/>
                  </a:cubicBezTo>
                  <a:cubicBezTo>
                    <a:pt x="66" y="171"/>
                    <a:pt x="72" y="190"/>
                    <a:pt x="85" y="205"/>
                  </a:cubicBezTo>
                  <a:cubicBezTo>
                    <a:pt x="99" y="220"/>
                    <a:pt x="109" y="227"/>
                    <a:pt x="109" y="227"/>
                  </a:cubicBezTo>
                  <a:cubicBezTo>
                    <a:pt x="214" y="227"/>
                    <a:pt x="214" y="227"/>
                    <a:pt x="214" y="227"/>
                  </a:cubicBezTo>
                  <a:cubicBezTo>
                    <a:pt x="214" y="184"/>
                    <a:pt x="214" y="184"/>
                    <a:pt x="214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3" y="183"/>
                    <a:pt x="108" y="174"/>
                    <a:pt x="108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="" xmlns:a16="http://schemas.microsoft.com/office/drawing/2014/main" id="{509155B8-1BE9-4F90-A63D-04A548155702}"/>
                </a:ext>
              </a:extLst>
            </p:cNvPr>
            <p:cNvSpPr/>
            <p:nvPr/>
          </p:nvSpPr>
          <p:spPr bwMode="auto">
            <a:xfrm>
              <a:off x="9725466" y="3277843"/>
              <a:ext cx="506412" cy="1024650"/>
            </a:xfrm>
            <a:custGeom>
              <a:avLst/>
              <a:gdLst>
                <a:gd name="T0" fmla="*/ 104 w 112"/>
                <a:gd name="T1" fmla="*/ 0 h 226"/>
                <a:gd name="T2" fmla="*/ 97 w 112"/>
                <a:gd name="T3" fmla="*/ 126 h 226"/>
                <a:gd name="T4" fmla="*/ 51 w 112"/>
                <a:gd name="T5" fmla="*/ 226 h 226"/>
                <a:gd name="T6" fmla="*/ 0 w 112"/>
                <a:gd name="T7" fmla="*/ 226 h 226"/>
                <a:gd name="T8" fmla="*/ 41 w 112"/>
                <a:gd name="T9" fmla="*/ 145 h 226"/>
                <a:gd name="T10" fmla="*/ 57 w 112"/>
                <a:gd name="T11" fmla="*/ 0 h 226"/>
                <a:gd name="T12" fmla="*/ 104 w 112"/>
                <a:gd name="T1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26">
                  <a:moveTo>
                    <a:pt x="104" y="0"/>
                  </a:moveTo>
                  <a:cubicBezTo>
                    <a:pt x="112" y="51"/>
                    <a:pt x="104" y="96"/>
                    <a:pt x="97" y="126"/>
                  </a:cubicBezTo>
                  <a:cubicBezTo>
                    <a:pt x="90" y="153"/>
                    <a:pt x="71" y="191"/>
                    <a:pt x="51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4" y="203"/>
                    <a:pt x="28" y="176"/>
                    <a:pt x="41" y="145"/>
                  </a:cubicBezTo>
                  <a:cubicBezTo>
                    <a:pt x="56" y="107"/>
                    <a:pt x="65" y="54"/>
                    <a:pt x="57" y="0"/>
                  </a:cubicBezTo>
                  <a:lnTo>
                    <a:pt x="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="" xmlns:a16="http://schemas.microsoft.com/office/drawing/2014/main" id="{D1AA41A4-A37A-4687-811C-F067D2FBE94F}"/>
                </a:ext>
              </a:extLst>
            </p:cNvPr>
            <p:cNvSpPr/>
            <p:nvPr/>
          </p:nvSpPr>
          <p:spPr bwMode="auto">
            <a:xfrm>
              <a:off x="8977358" y="2230168"/>
              <a:ext cx="1218075" cy="1034244"/>
            </a:xfrm>
            <a:custGeom>
              <a:avLst/>
              <a:gdLst>
                <a:gd name="T0" fmla="*/ 221 w 269"/>
                <a:gd name="T1" fmla="*/ 228 h 228"/>
                <a:gd name="T2" fmla="*/ 178 w 269"/>
                <a:gd name="T3" fmla="*/ 130 h 228"/>
                <a:gd name="T4" fmla="*/ 0 w 269"/>
                <a:gd name="T5" fmla="*/ 46 h 228"/>
                <a:gd name="T6" fmla="*/ 0 w 269"/>
                <a:gd name="T7" fmla="*/ 0 h 228"/>
                <a:gd name="T8" fmla="*/ 219 w 269"/>
                <a:gd name="T9" fmla="*/ 110 h 228"/>
                <a:gd name="T10" fmla="*/ 269 w 269"/>
                <a:gd name="T11" fmla="*/ 228 h 228"/>
                <a:gd name="T12" fmla="*/ 221 w 269"/>
                <a:gd name="T13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28">
                  <a:moveTo>
                    <a:pt x="221" y="228"/>
                  </a:moveTo>
                  <a:cubicBezTo>
                    <a:pt x="215" y="194"/>
                    <a:pt x="202" y="160"/>
                    <a:pt x="178" y="130"/>
                  </a:cubicBezTo>
                  <a:cubicBezTo>
                    <a:pt x="116" y="50"/>
                    <a:pt x="2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147" y="10"/>
                    <a:pt x="219" y="110"/>
                  </a:cubicBezTo>
                  <a:cubicBezTo>
                    <a:pt x="248" y="150"/>
                    <a:pt x="263" y="190"/>
                    <a:pt x="269" y="228"/>
                  </a:cubicBezTo>
                  <a:lnTo>
                    <a:pt x="221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="" xmlns:a16="http://schemas.microsoft.com/office/drawing/2014/main" id="{EFD0707D-7831-4501-889E-E3739659C985}"/>
                </a:ext>
              </a:extLst>
            </p:cNvPr>
            <p:cNvSpPr/>
            <p:nvPr/>
          </p:nvSpPr>
          <p:spPr bwMode="auto">
            <a:xfrm>
              <a:off x="8977356" y="4315925"/>
              <a:ext cx="974460" cy="1028488"/>
            </a:xfrm>
            <a:custGeom>
              <a:avLst/>
              <a:gdLst>
                <a:gd name="T0" fmla="*/ 106 w 215"/>
                <a:gd name="T1" fmla="*/ 146 h 227"/>
                <a:gd name="T2" fmla="*/ 132 w 215"/>
                <a:gd name="T3" fmla="*/ 51 h 227"/>
                <a:gd name="T4" fmla="*/ 163 w 215"/>
                <a:gd name="T5" fmla="*/ 0 h 227"/>
                <a:gd name="T6" fmla="*/ 215 w 215"/>
                <a:gd name="T7" fmla="*/ 0 h 227"/>
                <a:gd name="T8" fmla="*/ 167 w 215"/>
                <a:gd name="T9" fmla="*/ 82 h 227"/>
                <a:gd name="T10" fmla="*/ 149 w 215"/>
                <a:gd name="T11" fmla="*/ 158 h 227"/>
                <a:gd name="T12" fmla="*/ 129 w 215"/>
                <a:gd name="T13" fmla="*/ 205 h 227"/>
                <a:gd name="T14" fmla="*/ 106 w 215"/>
                <a:gd name="T15" fmla="*/ 227 h 227"/>
                <a:gd name="T16" fmla="*/ 0 w 215"/>
                <a:gd name="T17" fmla="*/ 227 h 227"/>
                <a:gd name="T18" fmla="*/ 0 w 215"/>
                <a:gd name="T19" fmla="*/ 184 h 227"/>
                <a:gd name="T20" fmla="*/ 88 w 215"/>
                <a:gd name="T21" fmla="*/ 184 h 227"/>
                <a:gd name="T22" fmla="*/ 106 w 215"/>
                <a:gd name="T23" fmla="*/ 14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27">
                  <a:moveTo>
                    <a:pt x="106" y="146"/>
                  </a:moveTo>
                  <a:cubicBezTo>
                    <a:pt x="106" y="127"/>
                    <a:pt x="116" y="80"/>
                    <a:pt x="132" y="51"/>
                  </a:cubicBezTo>
                  <a:cubicBezTo>
                    <a:pt x="140" y="37"/>
                    <a:pt x="151" y="20"/>
                    <a:pt x="163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94" y="36"/>
                    <a:pt x="174" y="68"/>
                    <a:pt x="167" y="82"/>
                  </a:cubicBezTo>
                  <a:cubicBezTo>
                    <a:pt x="155" y="107"/>
                    <a:pt x="149" y="146"/>
                    <a:pt x="149" y="158"/>
                  </a:cubicBezTo>
                  <a:cubicBezTo>
                    <a:pt x="149" y="171"/>
                    <a:pt x="143" y="190"/>
                    <a:pt x="129" y="205"/>
                  </a:cubicBezTo>
                  <a:cubicBezTo>
                    <a:pt x="115" y="220"/>
                    <a:pt x="106" y="227"/>
                    <a:pt x="106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91" y="183"/>
                    <a:pt x="106" y="174"/>
                    <a:pt x="106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2" name="Rectangle 11">
              <a:extLst>
                <a:ext uri="{FF2B5EF4-FFF2-40B4-BE49-F238E27FC236}">
                  <a16:creationId xmlns="" xmlns:a16="http://schemas.microsoft.com/office/drawing/2014/main" id="{0697A95D-713A-4E35-B346-70155B58F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85" y="3485075"/>
              <a:ext cx="230187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Rectangle 12">
              <a:extLst>
                <a:ext uri="{FF2B5EF4-FFF2-40B4-BE49-F238E27FC236}">
                  <a16:creationId xmlns="" xmlns:a16="http://schemas.microsoft.com/office/drawing/2014/main" id="{63342814-4659-4736-BBF6-7C8909663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5473" y="3485075"/>
              <a:ext cx="232106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ectangle 13">
              <a:extLst>
                <a:ext uri="{FF2B5EF4-FFF2-40B4-BE49-F238E27FC236}">
                  <a16:creationId xmlns="" xmlns:a16="http://schemas.microsoft.com/office/drawing/2014/main" id="{91CA0574-1339-421D-BD8A-BFE30623E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7578" y="3485075"/>
              <a:ext cx="235943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ectangle 14">
              <a:extLst>
                <a:ext uri="{FF2B5EF4-FFF2-40B4-BE49-F238E27FC236}">
                  <a16:creationId xmlns="" xmlns:a16="http://schemas.microsoft.com/office/drawing/2014/main" id="{9BE426E9-8F61-4861-A1C5-6CCC6F489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3520" y="3485075"/>
              <a:ext cx="230187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Rectangle 15">
              <a:extLst>
                <a:ext uri="{FF2B5EF4-FFF2-40B4-BE49-F238E27FC236}">
                  <a16:creationId xmlns="" xmlns:a16="http://schemas.microsoft.com/office/drawing/2014/main" id="{5B77D9D7-700F-4740-A375-E07DA517B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3706" y="3485075"/>
              <a:ext cx="232106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Rectangle 16">
              <a:extLst>
                <a:ext uri="{FF2B5EF4-FFF2-40B4-BE49-F238E27FC236}">
                  <a16:creationId xmlns="" xmlns:a16="http://schemas.microsoft.com/office/drawing/2014/main" id="{27059CDC-D2C8-4214-9F2F-9D0D58983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5812" y="3485075"/>
              <a:ext cx="234023" cy="594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Freeform 17">
              <a:extLst>
                <a:ext uri="{FF2B5EF4-FFF2-40B4-BE49-F238E27FC236}">
                  <a16:creationId xmlns="" xmlns:a16="http://schemas.microsoft.com/office/drawing/2014/main" id="{507B35B5-C72B-46D7-B67D-7926F705B236}"/>
                </a:ext>
              </a:extLst>
            </p:cNvPr>
            <p:cNvSpPr/>
            <p:nvPr/>
          </p:nvSpPr>
          <p:spPr bwMode="auto">
            <a:xfrm>
              <a:off x="8424908" y="5461460"/>
              <a:ext cx="1091472" cy="90184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Freeform 18">
              <a:extLst>
                <a:ext uri="{FF2B5EF4-FFF2-40B4-BE49-F238E27FC236}">
                  <a16:creationId xmlns="" xmlns:a16="http://schemas.microsoft.com/office/drawing/2014/main" id="{1D17D7A3-D122-4C4E-BE95-896073B0ED4C}"/>
                </a:ext>
              </a:extLst>
            </p:cNvPr>
            <p:cNvSpPr/>
            <p:nvPr/>
          </p:nvSpPr>
          <p:spPr bwMode="auto">
            <a:xfrm>
              <a:off x="8424908" y="5611127"/>
              <a:ext cx="1091472" cy="90184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Freeform 19">
              <a:extLst>
                <a:ext uri="{FF2B5EF4-FFF2-40B4-BE49-F238E27FC236}">
                  <a16:creationId xmlns="" xmlns:a16="http://schemas.microsoft.com/office/drawing/2014/main" id="{E9D54FB1-07CD-4BBB-A38F-5AC2F737BD56}"/>
                </a:ext>
              </a:extLst>
            </p:cNvPr>
            <p:cNvSpPr/>
            <p:nvPr/>
          </p:nvSpPr>
          <p:spPr bwMode="auto">
            <a:xfrm>
              <a:off x="8424908" y="5764633"/>
              <a:ext cx="1091472" cy="92103"/>
            </a:xfrm>
            <a:custGeom>
              <a:avLst/>
              <a:gdLst>
                <a:gd name="T0" fmla="*/ 231 w 241"/>
                <a:gd name="T1" fmla="*/ 0 h 20"/>
                <a:gd name="T2" fmla="*/ 10 w 241"/>
                <a:gd name="T3" fmla="*/ 0 h 20"/>
                <a:gd name="T4" fmla="*/ 0 w 241"/>
                <a:gd name="T5" fmla="*/ 10 h 20"/>
                <a:gd name="T6" fmla="*/ 10 w 241"/>
                <a:gd name="T7" fmla="*/ 20 h 20"/>
                <a:gd name="T8" fmla="*/ 231 w 241"/>
                <a:gd name="T9" fmla="*/ 20 h 20"/>
                <a:gd name="T10" fmla="*/ 241 w 241"/>
                <a:gd name="T11" fmla="*/ 10 h 20"/>
                <a:gd name="T12" fmla="*/ 231 w 24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0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5"/>
                    <a:pt x="241" y="10"/>
                  </a:cubicBezTo>
                  <a:cubicBezTo>
                    <a:pt x="241" y="4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Freeform 20">
              <a:extLst>
                <a:ext uri="{FF2B5EF4-FFF2-40B4-BE49-F238E27FC236}">
                  <a16:creationId xmlns="" xmlns:a16="http://schemas.microsoft.com/office/drawing/2014/main" id="{213C2B5B-D6DA-4CA8-922B-5A7CAD3CF32C}"/>
                </a:ext>
              </a:extLst>
            </p:cNvPr>
            <p:cNvSpPr/>
            <p:nvPr/>
          </p:nvSpPr>
          <p:spPr bwMode="auto">
            <a:xfrm>
              <a:off x="8424908" y="5914301"/>
              <a:ext cx="1091472" cy="322361"/>
            </a:xfrm>
            <a:custGeom>
              <a:avLst/>
              <a:gdLst>
                <a:gd name="T0" fmla="*/ 231 w 241"/>
                <a:gd name="T1" fmla="*/ 0 h 71"/>
                <a:gd name="T2" fmla="*/ 10 w 241"/>
                <a:gd name="T3" fmla="*/ 0 h 71"/>
                <a:gd name="T4" fmla="*/ 0 w 241"/>
                <a:gd name="T5" fmla="*/ 10 h 71"/>
                <a:gd name="T6" fmla="*/ 10 w 241"/>
                <a:gd name="T7" fmla="*/ 20 h 71"/>
                <a:gd name="T8" fmla="*/ 53 w 241"/>
                <a:gd name="T9" fmla="*/ 61 h 71"/>
                <a:gd name="T10" fmla="*/ 63 w 241"/>
                <a:gd name="T11" fmla="*/ 71 h 71"/>
                <a:gd name="T12" fmla="*/ 178 w 241"/>
                <a:gd name="T13" fmla="*/ 71 h 71"/>
                <a:gd name="T14" fmla="*/ 189 w 241"/>
                <a:gd name="T15" fmla="*/ 61 h 71"/>
                <a:gd name="T16" fmla="*/ 231 w 241"/>
                <a:gd name="T17" fmla="*/ 20 h 71"/>
                <a:gd name="T18" fmla="*/ 241 w 241"/>
                <a:gd name="T19" fmla="*/ 10 h 71"/>
                <a:gd name="T20" fmla="*/ 231 w 241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71">
                  <a:moveTo>
                    <a:pt x="23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53" y="61"/>
                    <a:pt x="53" y="61"/>
                    <a:pt x="53" y="61"/>
                  </a:cubicBezTo>
                  <a:cubicBezTo>
                    <a:pt x="53" y="67"/>
                    <a:pt x="57" y="71"/>
                    <a:pt x="63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84" y="71"/>
                    <a:pt x="189" y="67"/>
                    <a:pt x="189" y="61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237" y="20"/>
                    <a:pt x="241" y="16"/>
                    <a:pt x="241" y="10"/>
                  </a:cubicBezTo>
                  <a:cubicBezTo>
                    <a:pt x="241" y="5"/>
                    <a:pt x="237" y="0"/>
                    <a:pt x="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8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C6277A2-10DA-6748-848A-9FE19F95D765}"/>
              </a:ext>
            </a:extLst>
          </p:cNvPr>
          <p:cNvSpPr txBox="1"/>
          <p:nvPr/>
        </p:nvSpPr>
        <p:spPr>
          <a:xfrm>
            <a:off x="7042390" y="2185795"/>
            <a:ext cx="49401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x-none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x-none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tình bạn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5FC9DB5-DB26-224F-8319-FED76624DDBD}"/>
              </a:ext>
            </a:extLst>
          </p:cNvPr>
          <p:cNvSpPr txBox="1"/>
          <p:nvPr/>
        </p:nvSpPr>
        <p:spPr>
          <a:xfrm>
            <a:off x="7042389" y="3612208"/>
            <a:ext cx="49401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x-none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x-none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AD4ACDE-1619-9049-9775-25735B3D31CE}"/>
              </a:ext>
            </a:extLst>
          </p:cNvPr>
          <p:cNvSpPr txBox="1"/>
          <p:nvPr/>
        </p:nvSpPr>
        <p:spPr>
          <a:xfrm>
            <a:off x="6924985" y="4758269"/>
            <a:ext cx="49401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x-none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x-none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loại chính: truyện đồng thoại</a:t>
            </a:r>
          </a:p>
        </p:txBody>
      </p:sp>
    </p:spTree>
    <p:extLst>
      <p:ext uri="{BB962C8B-B14F-4D97-AF65-F5344CB8AC3E}">
        <p14:creationId xmlns:p14="http://schemas.microsoft.com/office/powerpoint/2010/main" val="27143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673</Words>
  <Application>Microsoft Office PowerPoint</Application>
  <PresentationFormat>Widescreen</PresentationFormat>
  <Paragraphs>124</Paragraphs>
  <Slides>24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微软雅黑</vt:lpstr>
      <vt:lpstr>Arial</vt:lpstr>
      <vt:lpstr>Times New Roman</vt:lpstr>
      <vt:lpstr>Wingdings</vt:lpstr>
      <vt:lpstr>等线</vt:lpstr>
      <vt:lpstr>等线 Light</vt:lpstr>
      <vt:lpstr>千图网拥有20W+精美PPT模板 更多PPT模板下载至：www.58pic.com/office/ppt​​</vt:lpstr>
      <vt:lpstr>PowerPoint Presentation</vt:lpstr>
      <vt:lpstr>Yêu cầu của môn học</vt:lpstr>
      <vt:lpstr>PowerPoint Presentation</vt:lpstr>
      <vt:lpstr>PowerPoint Presentation</vt:lpstr>
      <vt:lpstr>PowerPoint Presentation</vt:lpstr>
      <vt:lpstr>   CHỦ ĐỀ: TÔI VÀ CÁC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Windows User</cp:lastModifiedBy>
  <cp:revision>222</cp:revision>
  <dcterms:created xsi:type="dcterms:W3CDTF">2018-02-23T07:21:57Z</dcterms:created>
  <dcterms:modified xsi:type="dcterms:W3CDTF">2021-09-09T02:44:32Z</dcterms:modified>
</cp:coreProperties>
</file>